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84" r:id="rId12"/>
    <p:sldId id="268" r:id="rId13"/>
    <p:sldId id="285" r:id="rId14"/>
    <p:sldId id="269" r:id="rId15"/>
    <p:sldId id="283" r:id="rId16"/>
    <p:sldId id="272" r:id="rId17"/>
    <p:sldId id="282" r:id="rId18"/>
    <p:sldId id="274" r:id="rId19"/>
    <p:sldId id="281" r:id="rId20"/>
    <p:sldId id="275" r:id="rId21"/>
    <p:sldId id="276" r:id="rId22"/>
    <p:sldId id="277" r:id="rId23"/>
    <p:sldId id="278" r:id="rId24"/>
    <p:sldId id="279" r:id="rId25"/>
    <p:sldId id="280" r:id="rId26"/>
    <p:sldId id="286" r:id="rId27"/>
    <p:sldId id="287" r:id="rId28"/>
    <p:sldId id="288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BF619E1-EC9A-494D-B2D9-D2EC7F0CDE56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38DDD10-E2C2-47D2-9644-CD86F501440B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619E1-EC9A-494D-B2D9-D2EC7F0CDE56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DD10-E2C2-47D2-9644-CD86F50144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619E1-EC9A-494D-B2D9-D2EC7F0CDE56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DD10-E2C2-47D2-9644-CD86F50144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619E1-EC9A-494D-B2D9-D2EC7F0CDE56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DD10-E2C2-47D2-9644-CD86F50144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619E1-EC9A-494D-B2D9-D2EC7F0CDE56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DD10-E2C2-47D2-9644-CD86F50144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619E1-EC9A-494D-B2D9-D2EC7F0CDE56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DD10-E2C2-47D2-9644-CD86F501440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619E1-EC9A-494D-B2D9-D2EC7F0CDE56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DD10-E2C2-47D2-9644-CD86F50144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619E1-EC9A-494D-B2D9-D2EC7F0CDE56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DD10-E2C2-47D2-9644-CD86F50144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619E1-EC9A-494D-B2D9-D2EC7F0CDE56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DD10-E2C2-47D2-9644-CD86F50144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619E1-EC9A-494D-B2D9-D2EC7F0CDE56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DD10-E2C2-47D2-9644-CD86F501440B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619E1-EC9A-494D-B2D9-D2EC7F0CDE56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DD10-E2C2-47D2-9644-CD86F50144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BF619E1-EC9A-494D-B2D9-D2EC7F0CDE56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38DDD10-E2C2-47D2-9644-CD86F501440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32464"/>
            <a:ext cx="8229600" cy="125833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600" b="1" u="sng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NOW!</a:t>
            </a: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dirty="0" smtClean="0"/>
              <a:t>Define / Identify the Purpose of the Following Terms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508977"/>
          </a:xfrm>
        </p:spPr>
        <p:txBody>
          <a:bodyPr>
            <a:noAutofit/>
          </a:bodyPr>
          <a:lstStyle/>
          <a:p>
            <a:pPr marL="582930" indent="-514350">
              <a:buFont typeface="+mj-lt"/>
              <a:buAutoNum type="arabicPeriod"/>
            </a:pP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Ellipses … </a:t>
            </a:r>
          </a:p>
          <a:p>
            <a:pPr marL="582930" indent="-514350">
              <a:buFont typeface="+mj-lt"/>
              <a:buAutoNum type="arabicPeriod"/>
            </a:pPr>
            <a:r>
              <a:rPr lang="en-US" sz="35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Brackets [   ] </a:t>
            </a:r>
          </a:p>
          <a:p>
            <a:pPr marL="582930" indent="-514350">
              <a:buFont typeface="+mj-lt"/>
              <a:buAutoNum type="arabicPeriod"/>
            </a:pPr>
            <a:r>
              <a:rPr lang="en-US" sz="35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Citation </a:t>
            </a:r>
            <a:r>
              <a:rPr lang="en-US" sz="30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3000" b="1" i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Author’s Last Name Page #)</a:t>
            </a:r>
          </a:p>
          <a:p>
            <a:pPr marL="582930" indent="-514350">
              <a:buFont typeface="+mj-lt"/>
              <a:buAutoNum type="arabicPeriod"/>
            </a:pPr>
            <a:r>
              <a:rPr lang="en-US" sz="35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Utopia</a:t>
            </a:r>
          </a:p>
          <a:p>
            <a:pPr marL="582930" indent="-514350">
              <a:buFont typeface="+mj-lt"/>
              <a:buAutoNum type="arabicPeriod"/>
            </a:pPr>
            <a:r>
              <a:rPr lang="en-US" sz="35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Dystopia</a:t>
            </a:r>
            <a:endParaRPr lang="en-US" sz="3500" b="1" dirty="0">
              <a:solidFill>
                <a:srgbClr val="FF99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www.bhamcityschools.org/cms/lib5/al01001646/centricity/domain/10/computer_tri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419600"/>
            <a:ext cx="3962400" cy="2157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14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524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Conditional Mood</a:t>
            </a:r>
            <a:endParaRPr lang="en-US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4953000"/>
          </a:xfrm>
        </p:spPr>
        <p:txBody>
          <a:bodyPr>
            <a:normAutofit/>
          </a:bodyPr>
          <a:lstStyle/>
          <a:p>
            <a:r>
              <a:rPr lang="en-US" sz="2700" b="1" dirty="0"/>
              <a:t>The </a:t>
            </a:r>
            <a:r>
              <a:rPr lang="en-US" sz="27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conditional </a:t>
            </a:r>
            <a:r>
              <a:rPr lang="en-US" sz="27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mood</a:t>
            </a:r>
            <a:r>
              <a:rPr lang="en-US" sz="2700" b="1" dirty="0"/>
              <a:t> is a category of verb forms that we use </a:t>
            </a:r>
            <a:r>
              <a:rPr lang="en-US" sz="27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express </a:t>
            </a:r>
            <a:r>
              <a:rPr lang="en-US" sz="27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something that </a:t>
            </a:r>
            <a:r>
              <a:rPr lang="en-US" sz="2700" b="1" u="sng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hasn’t happened </a:t>
            </a:r>
            <a:r>
              <a:rPr lang="en-US" sz="27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something that can’t happen if a </a:t>
            </a:r>
            <a:r>
              <a:rPr lang="en-US" sz="2700" b="1" u="sng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certain condition </a:t>
            </a:r>
            <a:r>
              <a:rPr lang="en-US" sz="27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</a:t>
            </a:r>
            <a:r>
              <a:rPr lang="en-US" sz="27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</a:t>
            </a:r>
            <a:r>
              <a:rPr lang="en-US" sz="2700" b="1" dirty="0" smtClean="0"/>
              <a:t>.</a:t>
            </a:r>
          </a:p>
          <a:p>
            <a:r>
              <a:rPr lang="en-US" sz="2700" b="1" dirty="0" smtClean="0"/>
              <a:t>Uses</a:t>
            </a: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27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might, could, should, or would</a:t>
            </a:r>
          </a:p>
          <a:p>
            <a:pPr lvl="1"/>
            <a:r>
              <a:rPr lang="en-US" sz="2700" b="1" i="1" dirty="0" smtClean="0">
                <a:solidFill>
                  <a:schemeClr val="accent5"/>
                </a:solidFill>
              </a:rPr>
              <a:t>Example:</a:t>
            </a:r>
          </a:p>
          <a:p>
            <a:pPr lvl="2"/>
            <a:r>
              <a:rPr lang="en-US" sz="2700" b="1" i="1" dirty="0">
                <a:solidFill>
                  <a:schemeClr val="accent5"/>
                </a:solidFill>
              </a:rPr>
              <a:t>"It </a:t>
            </a:r>
            <a:r>
              <a:rPr lang="en-US" sz="2700" b="1" i="1" dirty="0" smtClean="0">
                <a:solidFill>
                  <a:schemeClr val="accent5"/>
                </a:solidFill>
              </a:rPr>
              <a:t>might </a:t>
            </a:r>
            <a:r>
              <a:rPr lang="en-US" sz="2700" b="1" i="1" dirty="0">
                <a:solidFill>
                  <a:schemeClr val="accent5"/>
                </a:solidFill>
              </a:rPr>
              <a:t>snow tomorrow.“</a:t>
            </a:r>
          </a:p>
          <a:p>
            <a:pPr lvl="3">
              <a:buFont typeface="Wingdings" pitchFamily="2" charset="2"/>
              <a:buChar char="Ø"/>
            </a:pPr>
            <a:r>
              <a:rPr lang="en-US" sz="2700" b="1" i="1" dirty="0"/>
              <a:t>It is not a fact yet. It is a possibility in the speaker's mind.</a:t>
            </a:r>
          </a:p>
          <a:p>
            <a:pPr lvl="4">
              <a:buFont typeface="Arial" pitchFamily="34" charset="0"/>
              <a:buChar char="•"/>
            </a:pPr>
            <a:r>
              <a:rPr lang="en-US" sz="2700" b="1" i="1" u="sng" dirty="0">
                <a:solidFill>
                  <a:srgbClr val="C00000"/>
                </a:solidFill>
              </a:rPr>
              <a:t>Incorrect:</a:t>
            </a:r>
            <a:r>
              <a:rPr lang="en-US" sz="2700" b="1" i="1" dirty="0">
                <a:solidFill>
                  <a:srgbClr val="C00000"/>
                </a:solidFill>
              </a:rPr>
              <a:t> "It </a:t>
            </a:r>
            <a:r>
              <a:rPr lang="en-US" sz="2700" b="1" i="1" u="sng" dirty="0">
                <a:solidFill>
                  <a:srgbClr val="C00000"/>
                </a:solidFill>
              </a:rPr>
              <a:t>will</a:t>
            </a:r>
            <a:r>
              <a:rPr lang="en-US" sz="2700" b="1" i="1" dirty="0">
                <a:solidFill>
                  <a:srgbClr val="C00000"/>
                </a:solidFill>
              </a:rPr>
              <a:t> snow tomorrow."</a:t>
            </a:r>
          </a:p>
          <a:p>
            <a:pPr lvl="2"/>
            <a:endParaRPr lang="en-US" sz="2700" b="1" dirty="0" smtClean="0"/>
          </a:p>
        </p:txBody>
      </p:sp>
      <p:pic>
        <p:nvPicPr>
          <p:cNvPr id="5" name="Picture 2" descr="http://www.clipartlord.com/wp-content/uploads/2013/12/snowman2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895600"/>
            <a:ext cx="1600200" cy="1876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58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3058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Let’s Check Your Understanding!</a:t>
            </a:r>
            <a:endParaRPr lang="en-US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602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457200" y="304800"/>
            <a:ext cx="8077200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3000" b="1" dirty="0">
                <a:latin typeface="+mj-lt"/>
              </a:rPr>
              <a:t>Check –up </a:t>
            </a:r>
          </a:p>
          <a:p>
            <a:pPr>
              <a:buFontTx/>
              <a:buChar char="•"/>
            </a:pPr>
            <a:endParaRPr lang="en-US" sz="3000" b="1" dirty="0">
              <a:latin typeface="+mj-lt"/>
            </a:endParaRPr>
          </a:p>
          <a:p>
            <a:pPr marL="0" indent="0"/>
            <a:r>
              <a:rPr lang="en-US" sz="3000" b="1" dirty="0" smtClean="0">
                <a:latin typeface="+mj-lt"/>
              </a:rPr>
              <a:t>1. Complete </a:t>
            </a:r>
            <a:r>
              <a:rPr lang="en-US" sz="3000" b="1" dirty="0">
                <a:latin typeface="+mj-lt"/>
              </a:rPr>
              <a:t>this sentence: </a:t>
            </a:r>
            <a:r>
              <a:rPr lang="en-US" sz="3000" b="1" i="1" dirty="0">
                <a:latin typeface="+mj-lt"/>
              </a:rPr>
              <a:t>The mood of a verb indicates ________</a:t>
            </a:r>
            <a:r>
              <a:rPr lang="en-US" sz="3000" b="1" dirty="0">
                <a:latin typeface="+mj-lt"/>
              </a:rPr>
              <a:t> </a:t>
            </a:r>
          </a:p>
          <a:p>
            <a:endParaRPr lang="en-US" sz="3000" b="1" dirty="0">
              <a:latin typeface="+mj-lt"/>
            </a:endParaRPr>
          </a:p>
          <a:p>
            <a:r>
              <a:rPr lang="en-US" sz="3000" b="1" dirty="0">
                <a:latin typeface="+mj-lt"/>
              </a:rPr>
              <a:t>a. the subject is active</a:t>
            </a:r>
            <a:r>
              <a:rPr lang="en-US" sz="3000" b="1" dirty="0" smtClean="0">
                <a:latin typeface="+mj-lt"/>
              </a:rPr>
              <a:t>.</a:t>
            </a:r>
            <a:br>
              <a:rPr lang="en-US" sz="3000" b="1" dirty="0" smtClean="0">
                <a:latin typeface="+mj-lt"/>
              </a:rPr>
            </a:br>
            <a:endParaRPr lang="en-US" sz="3000" b="1" dirty="0">
              <a:latin typeface="+mj-lt"/>
            </a:endParaRPr>
          </a:p>
          <a:p>
            <a:r>
              <a:rPr lang="en-US" sz="3000" b="1" dirty="0">
                <a:latin typeface="+mj-lt"/>
              </a:rPr>
              <a:t>b. the attitude of the speaker</a:t>
            </a:r>
            <a:r>
              <a:rPr lang="en-US" sz="3000" b="1" dirty="0" smtClean="0">
                <a:latin typeface="+mj-lt"/>
              </a:rPr>
              <a:t>.</a:t>
            </a:r>
            <a:r>
              <a:rPr lang="en-US" sz="3000" b="1" u="sng" dirty="0" smtClean="0">
                <a:latin typeface="+mj-lt"/>
              </a:rPr>
              <a:t/>
            </a:r>
            <a:br>
              <a:rPr lang="en-US" sz="3000" b="1" u="sng" dirty="0" smtClean="0">
                <a:latin typeface="+mj-lt"/>
              </a:rPr>
            </a:br>
            <a:endParaRPr lang="en-US" sz="3000" b="1" u="sng" dirty="0">
              <a:latin typeface="+mj-lt"/>
            </a:endParaRPr>
          </a:p>
          <a:p>
            <a:r>
              <a:rPr lang="en-US" sz="3000" b="1" dirty="0">
                <a:latin typeface="+mj-lt"/>
              </a:rPr>
              <a:t>c. the speaker is the subject.</a:t>
            </a:r>
          </a:p>
        </p:txBody>
      </p:sp>
    </p:spTree>
    <p:extLst>
      <p:ext uri="{BB962C8B-B14F-4D97-AF65-F5344CB8AC3E}">
        <p14:creationId xmlns:p14="http://schemas.microsoft.com/office/powerpoint/2010/main" val="382468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457200" y="304800"/>
            <a:ext cx="8077200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3000" b="1" dirty="0">
                <a:latin typeface="+mj-lt"/>
              </a:rPr>
              <a:t>Check –up </a:t>
            </a:r>
          </a:p>
          <a:p>
            <a:pPr>
              <a:buFontTx/>
              <a:buChar char="•"/>
            </a:pPr>
            <a:endParaRPr lang="en-US" sz="3000" b="1" dirty="0">
              <a:latin typeface="+mj-lt"/>
            </a:endParaRPr>
          </a:p>
          <a:p>
            <a:pPr marL="0" indent="0"/>
            <a:r>
              <a:rPr lang="en-US" sz="3000" b="1" dirty="0" smtClean="0">
                <a:latin typeface="+mj-lt"/>
              </a:rPr>
              <a:t>1. Complete </a:t>
            </a:r>
            <a:r>
              <a:rPr lang="en-US" sz="3000" b="1" dirty="0">
                <a:latin typeface="+mj-lt"/>
              </a:rPr>
              <a:t>this sentence: </a:t>
            </a:r>
            <a:r>
              <a:rPr lang="en-US" sz="3000" b="1" i="1" dirty="0">
                <a:latin typeface="+mj-lt"/>
              </a:rPr>
              <a:t>The mood of a verb indicates ________</a:t>
            </a:r>
            <a:r>
              <a:rPr lang="en-US" sz="3000" b="1" dirty="0">
                <a:latin typeface="+mj-lt"/>
              </a:rPr>
              <a:t> </a:t>
            </a:r>
          </a:p>
          <a:p>
            <a:endParaRPr lang="en-US" sz="3000" b="1" dirty="0">
              <a:latin typeface="+mj-lt"/>
            </a:endParaRPr>
          </a:p>
          <a:p>
            <a:r>
              <a:rPr lang="en-US" sz="3000" b="1" dirty="0">
                <a:latin typeface="+mj-lt"/>
              </a:rPr>
              <a:t>a. the subject is active</a:t>
            </a:r>
            <a:r>
              <a:rPr lang="en-US" sz="3000" b="1" dirty="0" smtClean="0">
                <a:latin typeface="+mj-lt"/>
              </a:rPr>
              <a:t>.</a:t>
            </a:r>
            <a:br>
              <a:rPr lang="en-US" sz="3000" b="1" dirty="0" smtClean="0">
                <a:latin typeface="+mj-lt"/>
              </a:rPr>
            </a:br>
            <a:endParaRPr lang="en-US" sz="3000" b="1" dirty="0">
              <a:latin typeface="+mj-lt"/>
            </a:endParaRPr>
          </a:p>
          <a:p>
            <a:r>
              <a:rPr lang="en-US" sz="3000" b="1" u="sng" dirty="0">
                <a:latin typeface="+mj-lt"/>
              </a:rPr>
              <a:t>b. the attitude of the speaker</a:t>
            </a:r>
            <a:r>
              <a:rPr lang="en-US" sz="3000" b="1" u="sng" dirty="0" smtClean="0">
                <a:latin typeface="+mj-lt"/>
              </a:rPr>
              <a:t>.</a:t>
            </a:r>
            <a:br>
              <a:rPr lang="en-US" sz="3000" b="1" u="sng" dirty="0" smtClean="0">
                <a:latin typeface="+mj-lt"/>
              </a:rPr>
            </a:br>
            <a:endParaRPr lang="en-US" sz="3000" b="1" u="sng" dirty="0">
              <a:latin typeface="+mj-lt"/>
            </a:endParaRPr>
          </a:p>
          <a:p>
            <a:r>
              <a:rPr lang="en-US" sz="3000" b="1" dirty="0">
                <a:latin typeface="+mj-lt"/>
              </a:rPr>
              <a:t>c. the speaker is the subject.</a:t>
            </a:r>
          </a:p>
        </p:txBody>
      </p:sp>
    </p:spTree>
    <p:extLst>
      <p:ext uri="{BB962C8B-B14F-4D97-AF65-F5344CB8AC3E}">
        <p14:creationId xmlns:p14="http://schemas.microsoft.com/office/powerpoint/2010/main" val="352468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457200" y="636181"/>
            <a:ext cx="8077200" cy="4478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000" b="1" dirty="0" smtClean="0"/>
              <a:t>2. Complete </a:t>
            </a:r>
            <a:r>
              <a:rPr lang="en-US" sz="3000" b="1" dirty="0"/>
              <a:t>this sentence: </a:t>
            </a:r>
            <a:r>
              <a:rPr lang="en-US" sz="3000" b="1" i="1" dirty="0"/>
              <a:t>The indicative mood of a verb is used ________</a:t>
            </a:r>
            <a:r>
              <a:rPr lang="en-US" sz="3000" b="1" dirty="0"/>
              <a:t> </a:t>
            </a:r>
          </a:p>
          <a:p>
            <a:endParaRPr lang="en-US" sz="3000" b="1" dirty="0"/>
          </a:p>
          <a:p>
            <a:r>
              <a:rPr lang="en-US" sz="3000" b="1" dirty="0"/>
              <a:t>a. in most </a:t>
            </a:r>
            <a:r>
              <a:rPr lang="en-US" sz="3000" b="1" dirty="0" smtClean="0"/>
              <a:t>statements.</a:t>
            </a:r>
            <a:br>
              <a:rPr lang="en-US" sz="3000" b="1" dirty="0" smtClean="0"/>
            </a:br>
            <a:endParaRPr lang="en-US" sz="3000" b="1" dirty="0"/>
          </a:p>
          <a:p>
            <a:r>
              <a:rPr lang="en-US" sz="3000" b="1" dirty="0"/>
              <a:t>b. in a direct command</a:t>
            </a:r>
            <a:r>
              <a:rPr lang="en-US" sz="3000" b="1" dirty="0" smtClean="0"/>
              <a:t>.</a:t>
            </a:r>
            <a:br>
              <a:rPr lang="en-US" sz="3000" b="1" dirty="0" smtClean="0"/>
            </a:br>
            <a:endParaRPr lang="en-US" sz="3000" b="1" dirty="0"/>
          </a:p>
          <a:p>
            <a:r>
              <a:rPr lang="en-US" sz="3000" b="1" dirty="0"/>
              <a:t>c. to indicate the future tense.</a:t>
            </a:r>
          </a:p>
          <a:p>
            <a:pPr>
              <a:spcBef>
                <a:spcPct val="50000"/>
              </a:spcBef>
            </a:pP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110617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457200" y="636181"/>
            <a:ext cx="8077200" cy="4478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000" b="1" dirty="0" smtClean="0"/>
              <a:t>2. Complete </a:t>
            </a:r>
            <a:r>
              <a:rPr lang="en-US" sz="3000" b="1" dirty="0"/>
              <a:t>this sentence: </a:t>
            </a:r>
            <a:r>
              <a:rPr lang="en-US" sz="3000" b="1" i="1" dirty="0"/>
              <a:t>The indicative mood of a verb is used ________</a:t>
            </a:r>
            <a:r>
              <a:rPr lang="en-US" sz="3000" b="1" dirty="0"/>
              <a:t> </a:t>
            </a:r>
          </a:p>
          <a:p>
            <a:endParaRPr lang="en-US" sz="3000" b="1" dirty="0"/>
          </a:p>
          <a:p>
            <a:r>
              <a:rPr lang="en-US" sz="3000" b="1" dirty="0"/>
              <a:t>a. </a:t>
            </a:r>
            <a:r>
              <a:rPr lang="en-US" sz="3000" b="1" u="sng" dirty="0"/>
              <a:t>in most </a:t>
            </a:r>
            <a:r>
              <a:rPr lang="en-US" sz="3000" b="1" u="sng" dirty="0" smtClean="0"/>
              <a:t>statements.</a:t>
            </a:r>
            <a:r>
              <a:rPr lang="en-US" sz="3000" b="1" dirty="0" smtClean="0"/>
              <a:t/>
            </a:r>
            <a:br>
              <a:rPr lang="en-US" sz="3000" b="1" dirty="0" smtClean="0"/>
            </a:br>
            <a:endParaRPr lang="en-US" sz="3000" b="1" dirty="0"/>
          </a:p>
          <a:p>
            <a:r>
              <a:rPr lang="en-US" sz="3000" b="1" dirty="0"/>
              <a:t>b. in a direct command</a:t>
            </a:r>
            <a:r>
              <a:rPr lang="en-US" sz="3000" b="1" dirty="0" smtClean="0"/>
              <a:t>.</a:t>
            </a:r>
            <a:br>
              <a:rPr lang="en-US" sz="3000" b="1" dirty="0" smtClean="0"/>
            </a:br>
            <a:endParaRPr lang="en-US" sz="3000" b="1" dirty="0"/>
          </a:p>
          <a:p>
            <a:r>
              <a:rPr lang="en-US" sz="3000" b="1" dirty="0"/>
              <a:t>c. to indicate the future tense.</a:t>
            </a:r>
          </a:p>
          <a:p>
            <a:pPr>
              <a:spcBef>
                <a:spcPct val="50000"/>
              </a:spcBef>
            </a:pP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48117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457200" y="703451"/>
            <a:ext cx="8305800" cy="5401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000" b="1" dirty="0"/>
              <a:t>3. Complete this sentence: </a:t>
            </a:r>
            <a:r>
              <a:rPr lang="en-US" sz="3000" b="1" i="1" dirty="0"/>
              <a:t>The imperative mood of a verb is used to ________</a:t>
            </a:r>
            <a:r>
              <a:rPr lang="en-US" sz="3000" b="1" dirty="0"/>
              <a:t> </a:t>
            </a:r>
          </a:p>
          <a:p>
            <a:endParaRPr lang="en-US" sz="3000" b="1" dirty="0"/>
          </a:p>
          <a:p>
            <a:endParaRPr lang="en-US" sz="3000" b="1" dirty="0"/>
          </a:p>
          <a:p>
            <a:r>
              <a:rPr lang="en-US" sz="3000" b="1" dirty="0"/>
              <a:t>a. show the indirect object is being </a:t>
            </a:r>
            <a:r>
              <a:rPr lang="en-US" sz="3000" b="1" dirty="0" smtClean="0"/>
              <a:t>acted </a:t>
            </a:r>
            <a:r>
              <a:rPr lang="en-US" sz="3000" b="1" dirty="0"/>
              <a:t>upon</a:t>
            </a:r>
            <a:r>
              <a:rPr lang="en-US" sz="3000" b="1" dirty="0" smtClean="0"/>
              <a:t>.</a:t>
            </a:r>
            <a:br>
              <a:rPr lang="en-US" sz="3000" b="1" dirty="0" smtClean="0"/>
            </a:br>
            <a:endParaRPr lang="en-US" sz="3000" b="1" dirty="0"/>
          </a:p>
          <a:p>
            <a:r>
              <a:rPr lang="en-US" sz="3000" b="1" dirty="0"/>
              <a:t>b. ask a question</a:t>
            </a:r>
            <a:r>
              <a:rPr lang="en-US" sz="3000" b="1" dirty="0" smtClean="0"/>
              <a:t>.</a:t>
            </a:r>
            <a:br>
              <a:rPr lang="en-US" sz="3000" b="1" dirty="0" smtClean="0"/>
            </a:br>
            <a:endParaRPr lang="en-US" sz="3000" b="1" dirty="0"/>
          </a:p>
          <a:p>
            <a:r>
              <a:rPr lang="en-US" sz="3000" b="1" dirty="0"/>
              <a:t>c. indicate a request or command.</a:t>
            </a:r>
          </a:p>
          <a:p>
            <a:pPr>
              <a:spcBef>
                <a:spcPct val="50000"/>
              </a:spcBef>
            </a:pPr>
            <a:endParaRPr lang="en-US" sz="3000" b="1" u="sng" dirty="0"/>
          </a:p>
        </p:txBody>
      </p:sp>
    </p:spTree>
    <p:extLst>
      <p:ext uri="{BB962C8B-B14F-4D97-AF65-F5344CB8AC3E}">
        <p14:creationId xmlns:p14="http://schemas.microsoft.com/office/powerpoint/2010/main" val="213616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457200" y="703451"/>
            <a:ext cx="8305800" cy="5401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000" b="1" dirty="0"/>
              <a:t>3. Complete this sentence: </a:t>
            </a:r>
            <a:r>
              <a:rPr lang="en-US" sz="3000" b="1" i="1" dirty="0"/>
              <a:t>The imperative mood of a verb is used to ________</a:t>
            </a:r>
            <a:r>
              <a:rPr lang="en-US" sz="3000" b="1" dirty="0"/>
              <a:t> </a:t>
            </a:r>
          </a:p>
          <a:p>
            <a:endParaRPr lang="en-US" sz="3000" b="1" dirty="0"/>
          </a:p>
          <a:p>
            <a:endParaRPr lang="en-US" sz="3000" b="1" dirty="0"/>
          </a:p>
          <a:p>
            <a:r>
              <a:rPr lang="en-US" sz="3000" b="1" dirty="0"/>
              <a:t>a. show the indirect object is being </a:t>
            </a:r>
            <a:r>
              <a:rPr lang="en-US" sz="3000" b="1" dirty="0" smtClean="0"/>
              <a:t>acted </a:t>
            </a:r>
            <a:r>
              <a:rPr lang="en-US" sz="3000" b="1" dirty="0"/>
              <a:t>upon</a:t>
            </a:r>
            <a:r>
              <a:rPr lang="en-US" sz="3000" b="1" dirty="0" smtClean="0"/>
              <a:t>.</a:t>
            </a:r>
            <a:br>
              <a:rPr lang="en-US" sz="3000" b="1" dirty="0" smtClean="0"/>
            </a:br>
            <a:endParaRPr lang="en-US" sz="3000" b="1" dirty="0"/>
          </a:p>
          <a:p>
            <a:r>
              <a:rPr lang="en-US" sz="3000" b="1" dirty="0"/>
              <a:t>b. ask a question</a:t>
            </a:r>
            <a:r>
              <a:rPr lang="en-US" sz="3000" b="1" dirty="0" smtClean="0"/>
              <a:t>.</a:t>
            </a:r>
            <a:br>
              <a:rPr lang="en-US" sz="3000" b="1" dirty="0" smtClean="0"/>
            </a:br>
            <a:endParaRPr lang="en-US" sz="3000" b="1" dirty="0"/>
          </a:p>
          <a:p>
            <a:r>
              <a:rPr lang="en-US" sz="3000" b="1" u="sng" dirty="0"/>
              <a:t>c. indicate a request or command.</a:t>
            </a:r>
          </a:p>
          <a:p>
            <a:pPr>
              <a:spcBef>
                <a:spcPct val="50000"/>
              </a:spcBef>
            </a:pPr>
            <a:endParaRPr lang="en-US" sz="3000" b="1" u="sng" dirty="0"/>
          </a:p>
        </p:txBody>
      </p:sp>
    </p:spTree>
    <p:extLst>
      <p:ext uri="{BB962C8B-B14F-4D97-AF65-F5344CB8AC3E}">
        <p14:creationId xmlns:p14="http://schemas.microsoft.com/office/powerpoint/2010/main" val="10742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57200" y="627251"/>
            <a:ext cx="8229600" cy="5863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000" b="1" dirty="0"/>
              <a:t>4. Complete this sentence: </a:t>
            </a:r>
            <a:r>
              <a:rPr lang="en-US" sz="3000" b="1" i="1" dirty="0"/>
              <a:t>The subjunctive mood of a verb is most commonly used ________</a:t>
            </a:r>
            <a:r>
              <a:rPr lang="en-US" sz="3000" b="1" dirty="0"/>
              <a:t> </a:t>
            </a:r>
            <a:r>
              <a:rPr lang="en-US" sz="3000" b="1" dirty="0" smtClean="0"/>
              <a:t/>
            </a:r>
            <a:br>
              <a:rPr lang="en-US" sz="3000" b="1" dirty="0" smtClean="0"/>
            </a:br>
            <a:endParaRPr lang="en-US" sz="3000" b="1" dirty="0"/>
          </a:p>
          <a:p>
            <a:r>
              <a:rPr lang="en-US" sz="3000" b="1" dirty="0"/>
              <a:t>a. when the subject is acting upon an object</a:t>
            </a:r>
            <a:r>
              <a:rPr lang="en-US" sz="3000" b="1" dirty="0" smtClean="0"/>
              <a:t>.</a:t>
            </a:r>
            <a:br>
              <a:rPr lang="en-US" sz="3000" b="1" dirty="0" smtClean="0"/>
            </a:br>
            <a:endParaRPr lang="en-US" sz="3000" b="1" dirty="0"/>
          </a:p>
          <a:p>
            <a:r>
              <a:rPr lang="en-US" sz="3000" b="1" dirty="0"/>
              <a:t>b. in a direct question or a command</a:t>
            </a:r>
            <a:r>
              <a:rPr lang="en-US" sz="3000" b="1" dirty="0" smtClean="0"/>
              <a:t>.</a:t>
            </a:r>
            <a:br>
              <a:rPr lang="en-US" sz="3000" b="1" dirty="0" smtClean="0"/>
            </a:br>
            <a:endParaRPr lang="en-US" sz="3000" b="1" dirty="0"/>
          </a:p>
          <a:p>
            <a:r>
              <a:rPr lang="en-US" sz="3000" b="1" dirty="0"/>
              <a:t>c. In a clause beginning with “that” or in an “if” statement.</a:t>
            </a:r>
          </a:p>
          <a:p>
            <a:pPr>
              <a:spcBef>
                <a:spcPct val="50000"/>
              </a:spcBef>
            </a:pPr>
            <a:endParaRPr lang="en-US" sz="3000" b="1" u="sng" dirty="0"/>
          </a:p>
        </p:txBody>
      </p:sp>
    </p:spTree>
    <p:extLst>
      <p:ext uri="{BB962C8B-B14F-4D97-AF65-F5344CB8AC3E}">
        <p14:creationId xmlns:p14="http://schemas.microsoft.com/office/powerpoint/2010/main" val="49580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57200" y="627251"/>
            <a:ext cx="8229600" cy="5863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000" b="1" dirty="0"/>
              <a:t>4. Complete this sentence: </a:t>
            </a:r>
            <a:r>
              <a:rPr lang="en-US" sz="3000" b="1" i="1" dirty="0"/>
              <a:t>The subjunctive mood of a verb is most commonly used ________</a:t>
            </a:r>
            <a:r>
              <a:rPr lang="en-US" sz="3000" b="1" dirty="0"/>
              <a:t> </a:t>
            </a:r>
            <a:r>
              <a:rPr lang="en-US" sz="3000" b="1" dirty="0" smtClean="0"/>
              <a:t/>
            </a:r>
            <a:br>
              <a:rPr lang="en-US" sz="3000" b="1" dirty="0" smtClean="0"/>
            </a:br>
            <a:endParaRPr lang="en-US" sz="3000" b="1" dirty="0"/>
          </a:p>
          <a:p>
            <a:r>
              <a:rPr lang="en-US" sz="3000" b="1" dirty="0"/>
              <a:t>a. when the subject is acting upon an object</a:t>
            </a:r>
            <a:r>
              <a:rPr lang="en-US" sz="3000" b="1" dirty="0" smtClean="0"/>
              <a:t>.</a:t>
            </a:r>
            <a:br>
              <a:rPr lang="en-US" sz="3000" b="1" dirty="0" smtClean="0"/>
            </a:br>
            <a:endParaRPr lang="en-US" sz="3000" b="1" dirty="0"/>
          </a:p>
          <a:p>
            <a:r>
              <a:rPr lang="en-US" sz="3000" b="1" dirty="0"/>
              <a:t>b. in a direct question or a command</a:t>
            </a:r>
            <a:r>
              <a:rPr lang="en-US" sz="3000" b="1" dirty="0" smtClean="0"/>
              <a:t>.</a:t>
            </a:r>
            <a:br>
              <a:rPr lang="en-US" sz="3000" b="1" dirty="0" smtClean="0"/>
            </a:br>
            <a:endParaRPr lang="en-US" sz="3000" b="1" dirty="0"/>
          </a:p>
          <a:p>
            <a:r>
              <a:rPr lang="en-US" sz="3000" b="1" u="sng" dirty="0"/>
              <a:t>c. In a clause beginning with “that” or in an “if” statement.</a:t>
            </a:r>
          </a:p>
          <a:p>
            <a:pPr>
              <a:spcBef>
                <a:spcPct val="50000"/>
              </a:spcBef>
            </a:pPr>
            <a:endParaRPr lang="en-US" sz="3000" b="1" u="sng" dirty="0"/>
          </a:p>
        </p:txBody>
      </p:sp>
    </p:spTree>
    <p:extLst>
      <p:ext uri="{BB962C8B-B14F-4D97-AF65-F5344CB8AC3E}">
        <p14:creationId xmlns:p14="http://schemas.microsoft.com/office/powerpoint/2010/main" val="379900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ages.clipartpanda.com/animals-reading-clip-art-readding-cat1303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762000"/>
            <a:ext cx="25146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illustrationsof.com/royalty-free-reading-clipart-illustration-1062134t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572"/>
          <a:stretch/>
        </p:blipFill>
        <p:spPr bwMode="auto">
          <a:xfrm>
            <a:off x="990599" y="762000"/>
            <a:ext cx="2280227" cy="2315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primepantrystuff.info/wp-content/uploads/2014/09/hd-overview-row-of-books-clipart-modern-bookshelf-royalty-free-cliparts-vectors-and-stock-p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62400"/>
            <a:ext cx="44196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primepantrystuff.info/wp-content/uploads/2014/09/hd-overview-row-of-books-clipart-modern-bookshelf-royalty-free-cliparts-vectors-and-stock-p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962400"/>
            <a:ext cx="44196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500" b="1" u="sng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INDEPENDENT READING</a:t>
            </a:r>
            <a:endParaRPr lang="en-US" sz="5500" b="1" u="sng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661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457200" y="636181"/>
            <a:ext cx="8458200" cy="4478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000" b="1" dirty="0"/>
              <a:t>5. Which sentence shows the INDICATIVE mood? </a:t>
            </a:r>
          </a:p>
          <a:p>
            <a:endParaRPr lang="en-US" sz="3000" b="1" dirty="0"/>
          </a:p>
          <a:p>
            <a:r>
              <a:rPr lang="en-US" sz="3000" b="1" dirty="0"/>
              <a:t>a. Sit down and be quiet</a:t>
            </a:r>
            <a:r>
              <a:rPr lang="en-US" sz="3000" b="1" dirty="0" smtClean="0"/>
              <a:t>.</a:t>
            </a:r>
            <a:br>
              <a:rPr lang="en-US" sz="3000" b="1" dirty="0" smtClean="0"/>
            </a:br>
            <a:endParaRPr lang="en-US" sz="3000" b="1" dirty="0"/>
          </a:p>
          <a:p>
            <a:r>
              <a:rPr lang="en-US" sz="3000" b="1" dirty="0"/>
              <a:t>b. She walks her two dogs every day</a:t>
            </a:r>
            <a:r>
              <a:rPr lang="en-US" sz="3000" b="1" dirty="0" smtClean="0"/>
              <a:t>.</a:t>
            </a:r>
            <a:br>
              <a:rPr lang="en-US" sz="3000" b="1" dirty="0" smtClean="0"/>
            </a:br>
            <a:endParaRPr lang="en-US" sz="3000" b="1" dirty="0"/>
          </a:p>
          <a:p>
            <a:r>
              <a:rPr lang="en-US" sz="3000" b="1" dirty="0"/>
              <a:t>c. Why did he insist on driving to the mall?</a:t>
            </a:r>
          </a:p>
          <a:p>
            <a:pPr>
              <a:spcBef>
                <a:spcPct val="50000"/>
              </a:spcBef>
            </a:pP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253124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457200" y="712381"/>
            <a:ext cx="8229600" cy="4478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000" b="1" dirty="0"/>
              <a:t>5. Which sentence shows the INDICATIVE mood? </a:t>
            </a:r>
          </a:p>
          <a:p>
            <a:endParaRPr lang="en-US" sz="3000" b="1" dirty="0"/>
          </a:p>
          <a:p>
            <a:r>
              <a:rPr lang="en-US" sz="3000" b="1" dirty="0"/>
              <a:t>a. Sit down and be quiet</a:t>
            </a:r>
            <a:r>
              <a:rPr lang="en-US" sz="3000" b="1" dirty="0" smtClean="0"/>
              <a:t>.</a:t>
            </a:r>
            <a:br>
              <a:rPr lang="en-US" sz="3000" b="1" dirty="0" smtClean="0"/>
            </a:br>
            <a:endParaRPr lang="en-US" sz="3000" b="1" dirty="0"/>
          </a:p>
          <a:p>
            <a:r>
              <a:rPr lang="en-US" sz="3000" b="1" u="sng" dirty="0"/>
              <a:t>b. She walks her two dogs every day</a:t>
            </a:r>
            <a:r>
              <a:rPr lang="en-US" sz="3000" b="1" u="sng" dirty="0" smtClean="0"/>
              <a:t>.</a:t>
            </a:r>
            <a:br>
              <a:rPr lang="en-US" sz="3000" b="1" u="sng" dirty="0" smtClean="0"/>
            </a:br>
            <a:endParaRPr lang="en-US" sz="3000" b="1" u="sng" dirty="0"/>
          </a:p>
          <a:p>
            <a:r>
              <a:rPr lang="en-US" sz="3000" b="1" dirty="0"/>
              <a:t>c. Why did he insist on driving to the mall?</a:t>
            </a:r>
          </a:p>
          <a:p>
            <a:pPr>
              <a:spcBef>
                <a:spcPct val="50000"/>
              </a:spcBef>
            </a:pP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299431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457200" y="781883"/>
            <a:ext cx="8153400" cy="5170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000" b="1" dirty="0"/>
              <a:t>6. Which sentence shows the IMPERATIVE mood?</a:t>
            </a:r>
          </a:p>
          <a:p>
            <a:endParaRPr lang="en-US" sz="3000" b="1" dirty="0"/>
          </a:p>
          <a:p>
            <a:r>
              <a:rPr lang="en-US" sz="3000" b="1" dirty="0"/>
              <a:t>a. Turn in your ID badge before leaving the building</a:t>
            </a:r>
            <a:r>
              <a:rPr lang="en-US" sz="3000" b="1" dirty="0" smtClean="0"/>
              <a:t>.</a:t>
            </a:r>
            <a:br>
              <a:rPr lang="en-US" sz="3000" b="1" dirty="0" smtClean="0"/>
            </a:br>
            <a:endParaRPr lang="en-US" sz="3000" b="1" dirty="0"/>
          </a:p>
          <a:p>
            <a:r>
              <a:rPr lang="en-US" sz="3000" b="1" dirty="0"/>
              <a:t>b. We should turn in our ID badges before leaving the building</a:t>
            </a:r>
            <a:r>
              <a:rPr lang="en-US" sz="3000" b="1" dirty="0" smtClean="0"/>
              <a:t>.</a:t>
            </a:r>
            <a:br>
              <a:rPr lang="en-US" sz="3000" b="1" dirty="0" smtClean="0"/>
            </a:br>
            <a:endParaRPr lang="en-US" sz="3000" b="1" dirty="0"/>
          </a:p>
          <a:p>
            <a:r>
              <a:rPr lang="en-US" sz="3000" b="1" dirty="0"/>
              <a:t>c. Should we turn in our ID badges before leaving the building?</a:t>
            </a:r>
          </a:p>
        </p:txBody>
      </p:sp>
    </p:spTree>
    <p:extLst>
      <p:ext uri="{BB962C8B-B14F-4D97-AF65-F5344CB8AC3E}">
        <p14:creationId xmlns:p14="http://schemas.microsoft.com/office/powerpoint/2010/main" val="394516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533400" y="781883"/>
            <a:ext cx="8077200" cy="5170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000" b="1" dirty="0"/>
              <a:t>6. Which sentence shows the IMPERATIVE mood?</a:t>
            </a:r>
          </a:p>
          <a:p>
            <a:endParaRPr lang="en-US" sz="3000" b="1" dirty="0"/>
          </a:p>
          <a:p>
            <a:r>
              <a:rPr lang="en-US" sz="3000" b="1" u="sng" dirty="0"/>
              <a:t>a. Turn in your ID badge before leaving the building</a:t>
            </a:r>
            <a:r>
              <a:rPr lang="en-US" sz="3000" b="1" u="sng" dirty="0" smtClean="0"/>
              <a:t>.</a:t>
            </a:r>
            <a:br>
              <a:rPr lang="en-US" sz="3000" b="1" u="sng" dirty="0" smtClean="0"/>
            </a:br>
            <a:endParaRPr lang="en-US" sz="3000" b="1" u="sng" dirty="0"/>
          </a:p>
          <a:p>
            <a:r>
              <a:rPr lang="en-US" sz="3000" b="1" dirty="0"/>
              <a:t>b. We should turn in our ID badges before leaving the building</a:t>
            </a:r>
            <a:r>
              <a:rPr lang="en-US" sz="3000" b="1" dirty="0" smtClean="0"/>
              <a:t>.</a:t>
            </a:r>
            <a:br>
              <a:rPr lang="en-US" sz="3000" b="1" dirty="0" smtClean="0"/>
            </a:br>
            <a:endParaRPr lang="en-US" sz="3000" b="1" dirty="0"/>
          </a:p>
          <a:p>
            <a:r>
              <a:rPr lang="en-US" sz="3000" b="1" dirty="0"/>
              <a:t>c. Should we turn in our ID badges before leaving the building?</a:t>
            </a:r>
          </a:p>
        </p:txBody>
      </p:sp>
    </p:spTree>
    <p:extLst>
      <p:ext uri="{BB962C8B-B14F-4D97-AF65-F5344CB8AC3E}">
        <p14:creationId xmlns:p14="http://schemas.microsoft.com/office/powerpoint/2010/main" val="406677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457200" y="762000"/>
            <a:ext cx="8305800" cy="5170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000" b="1" dirty="0"/>
              <a:t>7. Which sentence shows the SUBJUNCTIVE mood? </a:t>
            </a:r>
          </a:p>
          <a:p>
            <a:endParaRPr lang="en-US" sz="3000" b="1" dirty="0"/>
          </a:p>
          <a:p>
            <a:r>
              <a:rPr lang="en-US" sz="3000" b="1" dirty="0"/>
              <a:t>a. If he were the chief financial officer, the company would make a profit</a:t>
            </a:r>
            <a:r>
              <a:rPr lang="en-US" sz="3000" b="1" dirty="0" smtClean="0"/>
              <a:t>.</a:t>
            </a:r>
            <a:br>
              <a:rPr lang="en-US" sz="3000" b="1" dirty="0" smtClean="0"/>
            </a:br>
            <a:endParaRPr lang="en-US" sz="3000" b="1" dirty="0"/>
          </a:p>
          <a:p>
            <a:r>
              <a:rPr lang="en-US" sz="3000" b="1" dirty="0"/>
              <a:t>b. Is he the chief financial officer of this profitable company</a:t>
            </a:r>
            <a:r>
              <a:rPr lang="en-US" sz="3000" b="1" dirty="0" smtClean="0"/>
              <a:t>?</a:t>
            </a:r>
            <a:br>
              <a:rPr lang="en-US" sz="3000" b="1" dirty="0" smtClean="0"/>
            </a:br>
            <a:endParaRPr lang="en-US" sz="3000" b="1" dirty="0"/>
          </a:p>
          <a:p>
            <a:r>
              <a:rPr lang="en-US" sz="3000" b="1" dirty="0"/>
              <a:t>c. He is the chief financial officer of a profitable company.</a:t>
            </a:r>
          </a:p>
        </p:txBody>
      </p:sp>
    </p:spTree>
    <p:extLst>
      <p:ext uri="{BB962C8B-B14F-4D97-AF65-F5344CB8AC3E}">
        <p14:creationId xmlns:p14="http://schemas.microsoft.com/office/powerpoint/2010/main" val="125886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457200" y="762000"/>
            <a:ext cx="8001000" cy="5170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000" b="1" dirty="0" smtClean="0"/>
              <a:t>7. Which </a:t>
            </a:r>
            <a:r>
              <a:rPr lang="en-US" sz="3000" b="1" dirty="0"/>
              <a:t>sentence shows the SUBJUNCTIVE mood? </a:t>
            </a:r>
          </a:p>
          <a:p>
            <a:endParaRPr lang="en-US" sz="3000" b="1" dirty="0"/>
          </a:p>
          <a:p>
            <a:r>
              <a:rPr lang="en-US" sz="3000" b="1" u="sng" dirty="0"/>
              <a:t>a. If he were the chief financial </a:t>
            </a:r>
            <a:r>
              <a:rPr lang="en-US" sz="3000" b="1" u="sng" dirty="0" smtClean="0"/>
              <a:t>officer</a:t>
            </a:r>
            <a:r>
              <a:rPr lang="en-US" sz="3000" b="1" u="sng" dirty="0"/>
              <a:t>, the company would make a profit</a:t>
            </a:r>
            <a:r>
              <a:rPr lang="en-US" sz="3000" b="1" u="sng" dirty="0" smtClean="0"/>
              <a:t>.</a:t>
            </a:r>
            <a:br>
              <a:rPr lang="en-US" sz="3000" b="1" u="sng" dirty="0" smtClean="0"/>
            </a:br>
            <a:endParaRPr lang="en-US" sz="3000" b="1" u="sng" dirty="0"/>
          </a:p>
          <a:p>
            <a:r>
              <a:rPr lang="en-US" sz="3000" b="1" dirty="0"/>
              <a:t>b. Is he the chief financial officer of this profitable company</a:t>
            </a:r>
            <a:r>
              <a:rPr lang="en-US" sz="3000" b="1" dirty="0" smtClean="0"/>
              <a:t>?</a:t>
            </a:r>
            <a:br>
              <a:rPr lang="en-US" sz="3000" b="1" dirty="0" smtClean="0"/>
            </a:br>
            <a:endParaRPr lang="en-US" sz="3000" b="1" dirty="0"/>
          </a:p>
          <a:p>
            <a:r>
              <a:rPr lang="en-US" sz="3000" b="1" dirty="0"/>
              <a:t>c. He is the chief financial officer of a profitable company.</a:t>
            </a:r>
          </a:p>
        </p:txBody>
      </p:sp>
    </p:spTree>
    <p:extLst>
      <p:ext uri="{BB962C8B-B14F-4D97-AF65-F5344CB8AC3E}">
        <p14:creationId xmlns:p14="http://schemas.microsoft.com/office/powerpoint/2010/main" val="290281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3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Springboard</a:t>
            </a:r>
            <a:r>
              <a:rPr lang="en-US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Page 114, Question 8</a:t>
            </a:r>
            <a:endParaRPr lang="en-US" sz="30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1600200"/>
            <a:ext cx="82296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b="1" dirty="0" smtClean="0">
                <a:solidFill>
                  <a:schemeClr val="accent5">
                    <a:lumMod val="50000"/>
                  </a:schemeClr>
                </a:solidFill>
              </a:rPr>
              <a:t>Which of the moods described above would be most suitable for a topic sentence? Identify the mood and then choose the most suitable topic sentence among the examples below.</a:t>
            </a:r>
            <a:br>
              <a:rPr lang="en-US" sz="2300" b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en-US" sz="23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2300" b="1" dirty="0" smtClean="0">
                <a:solidFill>
                  <a:schemeClr val="accent5">
                    <a:lumMod val="50000"/>
                  </a:schemeClr>
                </a:solidFill>
              </a:rPr>
              <a:t> • If Harrison and his mother were put in the same room, they would not be able to communicate.</a:t>
            </a:r>
          </a:p>
          <a:p>
            <a:r>
              <a:rPr lang="en-US" sz="2300" b="1" dirty="0" smtClean="0">
                <a:solidFill>
                  <a:schemeClr val="accent5">
                    <a:lumMod val="50000"/>
                  </a:schemeClr>
                </a:solidFill>
              </a:rPr>
              <a:t> • Arrest Harrison Bergeron immediately.</a:t>
            </a:r>
          </a:p>
          <a:p>
            <a:r>
              <a:rPr lang="en-US" sz="2300" b="1" dirty="0" smtClean="0">
                <a:solidFill>
                  <a:schemeClr val="accent5">
                    <a:lumMod val="50000"/>
                  </a:schemeClr>
                </a:solidFill>
              </a:rPr>
              <a:t> • Are Harrison and Hazel Bergeron really so different?</a:t>
            </a:r>
          </a:p>
          <a:p>
            <a:r>
              <a:rPr lang="en-US" sz="2300" b="1" dirty="0" smtClean="0">
                <a:solidFill>
                  <a:schemeClr val="accent5">
                    <a:lumMod val="50000"/>
                  </a:schemeClr>
                </a:solidFill>
              </a:rPr>
              <a:t> • Harrison and George Bergeron are father and son.</a:t>
            </a:r>
          </a:p>
          <a:p>
            <a:r>
              <a:rPr lang="en-US" sz="2300" b="1" dirty="0" smtClean="0">
                <a:solidFill>
                  <a:schemeClr val="accent5">
                    <a:lumMod val="50000"/>
                  </a:schemeClr>
                </a:solidFill>
              </a:rPr>
              <a:t> • If Harrison’s father were not handicapped, would he be like his son? </a:t>
            </a:r>
            <a:endParaRPr lang="en-US" sz="23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47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72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Own:</a:t>
            </a:r>
            <a:endParaRPr lang="en-US" sz="50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2623"/>
            <a:ext cx="8153400" cy="4575777"/>
          </a:xfrm>
        </p:spPr>
        <p:txBody>
          <a:bodyPr>
            <a:norm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3500" b="1" dirty="0" smtClean="0"/>
              <a:t>Finish Selecting &amp; Analyzing your quote from </a:t>
            </a:r>
            <a:r>
              <a:rPr lang="en-US" sz="3500" b="1" i="1" dirty="0" smtClean="0"/>
              <a:t>The Giver</a:t>
            </a:r>
            <a:br>
              <a:rPr lang="en-US" sz="3500" b="1" i="1" dirty="0" smtClean="0"/>
            </a:br>
            <a:endParaRPr lang="en-US" sz="3500" b="1" dirty="0" smtClean="0"/>
          </a:p>
          <a:p>
            <a:pPr marL="582930" indent="-514350">
              <a:buFont typeface="+mj-lt"/>
              <a:buAutoNum type="arabicPeriod"/>
            </a:pPr>
            <a:r>
              <a:rPr lang="en-US" sz="3500" b="1" dirty="0"/>
              <a:t>Form </a:t>
            </a:r>
            <a:r>
              <a:rPr lang="en-US" sz="3500" b="1" u="sng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 Level 1</a:t>
            </a:r>
            <a:r>
              <a:rPr lang="en-US" sz="3500" b="1" dirty="0"/>
              <a:t>, </a:t>
            </a:r>
            <a:r>
              <a:rPr lang="en-US" sz="3500" b="1" u="sng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 Level 2 </a:t>
            </a:r>
            <a:r>
              <a:rPr lang="en-US" sz="3500" b="1" dirty="0"/>
              <a:t>and </a:t>
            </a:r>
            <a:br>
              <a:rPr lang="en-US" sz="3500" b="1" dirty="0"/>
            </a:br>
            <a:r>
              <a:rPr lang="en-US" sz="3500" b="1" u="sng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 Level 3 </a:t>
            </a:r>
            <a:r>
              <a:rPr lang="en-US" sz="3500" b="1" dirty="0"/>
              <a:t>question about that quote</a:t>
            </a:r>
            <a:r>
              <a:rPr lang="en-US" sz="3500" b="1" dirty="0" smtClean="0"/>
              <a:t>.</a:t>
            </a:r>
          </a:p>
          <a:p>
            <a:pPr marL="68580" indent="0">
              <a:buNone/>
            </a:pPr>
            <a:endParaRPr lang="en-US" sz="3500" b="1" dirty="0"/>
          </a:p>
        </p:txBody>
      </p:sp>
      <p:pic>
        <p:nvPicPr>
          <p:cNvPr id="10242" name="Picture 2" descr="http://images.clipartpanda.com/pencil-drawing-clipart-free-vector-valessiobrito-coloured-pencils-clip-art_107764_Valessiobrito_Coloured_Pencils_clip_art_high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135"/>
          <a:stretch/>
        </p:blipFill>
        <p:spPr bwMode="auto">
          <a:xfrm>
            <a:off x="457200" y="5181600"/>
            <a:ext cx="8229600" cy="135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877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 to Trade…</a:t>
            </a:r>
            <a:endParaRPr lang="en-US" sz="5000" b="1" u="sng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077200" cy="4572000"/>
          </a:xfrm>
        </p:spPr>
        <p:txBody>
          <a:bodyPr>
            <a:noAutofit/>
          </a:bodyPr>
          <a:lstStyle/>
          <a:p>
            <a:pPr marL="582930" indent="-514350" algn="ctr">
              <a:buFont typeface="+mj-lt"/>
              <a:buAutoNum type="arabicPeriod"/>
            </a:pPr>
            <a:r>
              <a:rPr lang="en-US" sz="3000" b="1" dirty="0" smtClean="0"/>
              <a:t>Trade questions with another group. On a sheet of paper, record the questions and your responses to each question.</a:t>
            </a:r>
            <a:br>
              <a:rPr lang="en-US" sz="3000" b="1" dirty="0" smtClean="0"/>
            </a:br>
            <a:endParaRPr lang="en-US" sz="3000" b="1" dirty="0" smtClean="0"/>
          </a:p>
          <a:p>
            <a:pPr marL="582930" indent="-514350" algn="ctr">
              <a:buFont typeface="+mj-lt"/>
              <a:buAutoNum type="arabicPeriod"/>
            </a:pPr>
            <a:r>
              <a:rPr lang="en-US" sz="3000" b="1" dirty="0" smtClean="0"/>
              <a:t>The group who accurately answers the most questions will win a prize. </a:t>
            </a:r>
            <a:br>
              <a:rPr lang="en-US" sz="3000" b="1" dirty="0" smtClean="0"/>
            </a:br>
            <a:endParaRPr lang="en-US" sz="6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4" name="Picture 4" descr="http://www.picturesof.net/_images_300/two_boys_trading_collectors_cards_royalty_free_080816-160664-2370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716" y="4562901"/>
            <a:ext cx="2378075" cy="185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clipartpals.com/1024/pal-clipart-of-a-group-of-five-diverse-school-kids-raising-their-hands-in-class-by-bnp-design-studio-55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60" b="19179"/>
          <a:stretch/>
        </p:blipFill>
        <p:spPr bwMode="auto">
          <a:xfrm>
            <a:off x="4717577" y="4495800"/>
            <a:ext cx="2895600" cy="192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717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Verb Moods Review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Grade Language Arts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7223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27664"/>
            <a:ext cx="8153400" cy="1143000"/>
          </a:xfrm>
        </p:spPr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of All, What is a Mood?</a:t>
            </a:r>
            <a:endParaRPr lang="en-US" sz="45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23652"/>
            <a:ext cx="7924800" cy="3508977"/>
          </a:xfrm>
        </p:spPr>
        <p:txBody>
          <a:bodyPr>
            <a:normAutofit/>
          </a:bodyPr>
          <a:lstStyle/>
          <a:p>
            <a:r>
              <a:rPr lang="en-US" sz="3500" b="1" u="sng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Mood</a:t>
            </a:r>
            <a:r>
              <a:rPr lang="en-US" sz="35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= </a:t>
            </a:r>
            <a:r>
              <a:rPr lang="en-US" sz="3500" dirty="0"/>
              <a:t>a way to </a:t>
            </a:r>
            <a:r>
              <a:rPr lang="en-US" sz="35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express the </a:t>
            </a:r>
            <a:r>
              <a:rPr lang="en-US" sz="3500" b="1" i="1" u="sng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attitude of the speaker </a:t>
            </a:r>
            <a:r>
              <a:rPr lang="en-US" sz="35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what is being said</a:t>
            </a:r>
            <a:endParaRPr lang="en-US" sz="35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://thumbs.dreamstime.com/z/9-kids-holding-hands-1014272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85"/>
          <a:stretch/>
        </p:blipFill>
        <p:spPr bwMode="auto">
          <a:xfrm>
            <a:off x="533400" y="4419600"/>
            <a:ext cx="8077200" cy="2055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441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the Moods</a:t>
            </a:r>
            <a:endParaRPr lang="en-US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6777317" cy="4800600"/>
          </a:xfrm>
        </p:spPr>
        <p:txBody>
          <a:bodyPr>
            <a:noAutofit/>
          </a:bodyPr>
          <a:lstStyle/>
          <a:p>
            <a:pPr marL="58293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5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Indicative</a:t>
            </a:r>
          </a:p>
          <a:p>
            <a:pPr marL="58293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5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Imperative</a:t>
            </a:r>
          </a:p>
          <a:p>
            <a:pPr marL="58293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5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Interrogative</a:t>
            </a:r>
          </a:p>
          <a:p>
            <a:pPr marL="58293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5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Subjunctive</a:t>
            </a:r>
          </a:p>
          <a:p>
            <a:pPr marL="58293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5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Conditional</a:t>
            </a:r>
            <a:endParaRPr lang="en-US" sz="35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http://www.uni.edu/becker/la_vocabulary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610" y="2057400"/>
            <a:ext cx="403989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59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Indicative Mood</a:t>
            </a:r>
            <a:endParaRPr lang="en-US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153400" cy="4419600"/>
          </a:xfrm>
        </p:spPr>
        <p:txBody>
          <a:bodyPr>
            <a:normAutofit/>
          </a:bodyPr>
          <a:lstStyle/>
          <a:p>
            <a:r>
              <a:rPr lang="en-US" sz="3500" b="1" dirty="0"/>
              <a:t>The </a:t>
            </a:r>
            <a:r>
              <a:rPr lang="en-US" sz="35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indicative mood</a:t>
            </a:r>
            <a:r>
              <a:rPr lang="en-US" sz="3500" b="1" dirty="0"/>
              <a:t> is a category of verb forms that we use to </a:t>
            </a:r>
            <a:r>
              <a:rPr lang="en-US" sz="35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 facts</a:t>
            </a:r>
            <a:r>
              <a:rPr lang="en-US" sz="3500" b="1" dirty="0"/>
              <a:t>. </a:t>
            </a:r>
            <a:endParaRPr lang="en-US" sz="3500" b="1" dirty="0" smtClean="0"/>
          </a:p>
          <a:p>
            <a:pPr lvl="1"/>
            <a:r>
              <a:rPr lang="en-US" sz="3300" b="1" i="1" u="sng" dirty="0" smtClean="0">
                <a:solidFill>
                  <a:schemeClr val="accent5"/>
                </a:solidFill>
              </a:rPr>
              <a:t>Examples:</a:t>
            </a:r>
          </a:p>
          <a:p>
            <a:pPr lvl="2"/>
            <a:r>
              <a:rPr lang="en-US" sz="3100" b="1" i="1" dirty="0">
                <a:solidFill>
                  <a:schemeClr val="accent5"/>
                </a:solidFill>
              </a:rPr>
              <a:t> </a:t>
            </a:r>
            <a:r>
              <a:rPr lang="en-US" sz="3100" b="1" i="1" dirty="0" smtClean="0">
                <a:solidFill>
                  <a:schemeClr val="accent5"/>
                </a:solidFill>
              </a:rPr>
              <a:t>Hot pizza is delicious</a:t>
            </a:r>
          </a:p>
          <a:p>
            <a:pPr lvl="2"/>
            <a:r>
              <a:rPr lang="en-US" sz="3100" b="1" i="1" dirty="0" smtClean="0">
                <a:solidFill>
                  <a:schemeClr val="accent5"/>
                </a:solidFill>
              </a:rPr>
              <a:t> The roads are slippery in the rain</a:t>
            </a:r>
          </a:p>
          <a:p>
            <a:pPr lvl="3">
              <a:buFont typeface="Wingdings" pitchFamily="2" charset="2"/>
              <a:buChar char="Ø"/>
            </a:pPr>
            <a:r>
              <a:rPr lang="en-US" sz="2900" b="1" i="1" dirty="0" smtClean="0"/>
              <a:t>(The speaker thinks these are </a:t>
            </a:r>
            <a:r>
              <a:rPr lang="en-US" sz="2900" b="1" i="1" u="sng" dirty="0" smtClean="0"/>
              <a:t>FACTS</a:t>
            </a:r>
            <a:r>
              <a:rPr lang="en-US" sz="2900" b="1" i="1" dirty="0" smtClean="0"/>
              <a:t>)</a:t>
            </a:r>
            <a:r>
              <a:rPr lang="en-US" sz="2900" b="1" dirty="0"/>
              <a:t/>
            </a:r>
            <a:br>
              <a:rPr lang="en-US" sz="2900" b="1" dirty="0"/>
            </a:br>
            <a:endParaRPr lang="en-US" sz="2900" b="1" dirty="0"/>
          </a:p>
        </p:txBody>
      </p:sp>
      <p:pic>
        <p:nvPicPr>
          <p:cNvPr id="5122" name="Picture 2" descr="https://encrypted-tbn1.gstatic.com/images?q=tbn:ANd9GcS9HmIeAAATEsQ-2JJjp_WDAhmjna1_Qv77A4bjlFq9IqdPs8WT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7" t="10182" r="7648" b="9091"/>
          <a:stretch/>
        </p:blipFill>
        <p:spPr bwMode="auto">
          <a:xfrm>
            <a:off x="5715000" y="2743200"/>
            <a:ext cx="2050473" cy="1537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mages.clipartpanda.com/rain-clip-art-royalty-free-rain-clipart-illustration-43384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39"/>
          <a:stretch/>
        </p:blipFill>
        <p:spPr bwMode="auto">
          <a:xfrm>
            <a:off x="3962400" y="2514600"/>
            <a:ext cx="1676400" cy="1350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88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www.illustrationsof.com/royalty-free-books-clipart-illustration-21717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89"/>
          <a:stretch/>
        </p:blipFill>
        <p:spPr bwMode="auto">
          <a:xfrm>
            <a:off x="7086600" y="2894629"/>
            <a:ext cx="1447800" cy="1450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524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Imperative Mood</a:t>
            </a:r>
            <a:endParaRPr lang="en-US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sz="3600" b="1" dirty="0"/>
              <a:t>The </a:t>
            </a:r>
            <a:r>
              <a:rPr lang="en-US" sz="3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imperative mood</a:t>
            </a:r>
            <a:r>
              <a:rPr lang="en-US" sz="3600" b="1" dirty="0"/>
              <a:t> is a category of verb forms that we use to </a:t>
            </a:r>
            <a:r>
              <a:rPr lang="en-US" sz="3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express orders, instructions, commands or requests</a:t>
            </a:r>
            <a:r>
              <a:rPr lang="en-US" sz="3600" b="1" dirty="0" smtClean="0"/>
              <a:t>.</a:t>
            </a:r>
          </a:p>
          <a:p>
            <a:pPr lvl="1"/>
            <a:r>
              <a:rPr lang="en-US" sz="3100" b="1" i="1" u="sng" dirty="0" smtClean="0">
                <a:solidFill>
                  <a:schemeClr val="accent5"/>
                </a:solidFill>
              </a:rPr>
              <a:t>Examples:</a:t>
            </a:r>
          </a:p>
          <a:p>
            <a:pPr lvl="2"/>
            <a:r>
              <a:rPr lang="en-US" sz="3100" b="1" i="1" dirty="0">
                <a:solidFill>
                  <a:schemeClr val="accent5"/>
                </a:solidFill>
              </a:rPr>
              <a:t> </a:t>
            </a:r>
            <a:r>
              <a:rPr lang="en-US" sz="3100" b="1" i="1" dirty="0" smtClean="0">
                <a:solidFill>
                  <a:schemeClr val="accent5"/>
                </a:solidFill>
              </a:rPr>
              <a:t>Go Outside! </a:t>
            </a:r>
            <a:r>
              <a:rPr lang="en-US" sz="3100" b="1" i="1" dirty="0" smtClean="0"/>
              <a:t>(Command)</a:t>
            </a:r>
          </a:p>
          <a:p>
            <a:pPr lvl="2"/>
            <a:r>
              <a:rPr lang="en-US" sz="3100" b="1" i="1" dirty="0" smtClean="0">
                <a:solidFill>
                  <a:schemeClr val="accent5"/>
                </a:solidFill>
              </a:rPr>
              <a:t>Close the door please. </a:t>
            </a:r>
            <a:r>
              <a:rPr lang="en-US" sz="3100" b="1" i="1" dirty="0" smtClean="0"/>
              <a:t>(Request)</a:t>
            </a:r>
          </a:p>
          <a:p>
            <a:pPr lvl="2"/>
            <a:r>
              <a:rPr lang="en-US" sz="3100" b="1" i="1" dirty="0" smtClean="0">
                <a:solidFill>
                  <a:schemeClr val="accent5"/>
                </a:solidFill>
              </a:rPr>
              <a:t>Do not move the books. </a:t>
            </a:r>
            <a:r>
              <a:rPr lang="en-US" sz="2900" b="1" i="1" dirty="0" smtClean="0"/>
              <a:t>(Instruction)</a:t>
            </a:r>
          </a:p>
          <a:p>
            <a:pPr lvl="2"/>
            <a:endParaRPr lang="en-US" sz="2900" b="1" dirty="0"/>
          </a:p>
        </p:txBody>
      </p:sp>
      <p:pic>
        <p:nvPicPr>
          <p:cNvPr id="6148" name="Picture 4" descr="https://ostropestplamistyblog.files.wordpress.com/2014/10/sc582oc584ce-witamina-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4290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static.freepik.com/free-photo/yellow-pencil-with-a-pink-rubber-and-black-detail_4125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904230"/>
            <a:ext cx="2114550" cy="192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854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524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Interrogative Mood</a:t>
            </a:r>
            <a:endParaRPr lang="en-US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4953000"/>
          </a:xfrm>
        </p:spPr>
        <p:txBody>
          <a:bodyPr>
            <a:normAutofit/>
          </a:bodyPr>
          <a:lstStyle/>
          <a:p>
            <a:r>
              <a:rPr lang="en-US" sz="3600" b="1" dirty="0"/>
              <a:t>The </a:t>
            </a:r>
            <a:r>
              <a:rPr lang="en-US" sz="3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interrogative </a:t>
            </a:r>
            <a:r>
              <a:rPr lang="en-US" sz="3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mood</a:t>
            </a:r>
            <a:r>
              <a:rPr lang="en-US" sz="3600" b="1" dirty="0"/>
              <a:t> is a category of verb forms that we use to </a:t>
            </a:r>
            <a:r>
              <a:rPr lang="en-US" sz="3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ask a question</a:t>
            </a:r>
            <a:r>
              <a:rPr lang="en-US" sz="3600" b="1" dirty="0" smtClean="0"/>
              <a:t>.</a:t>
            </a:r>
          </a:p>
          <a:p>
            <a:pPr lvl="1"/>
            <a:r>
              <a:rPr lang="en-US" sz="3100" b="1" i="1" u="sng" dirty="0" smtClean="0">
                <a:solidFill>
                  <a:schemeClr val="accent5"/>
                </a:solidFill>
              </a:rPr>
              <a:t>Examples:</a:t>
            </a:r>
          </a:p>
          <a:p>
            <a:pPr lvl="2"/>
            <a:r>
              <a:rPr lang="en-US" sz="3100" b="1" i="1" dirty="0">
                <a:solidFill>
                  <a:schemeClr val="accent5"/>
                </a:solidFill>
              </a:rPr>
              <a:t> </a:t>
            </a:r>
            <a:r>
              <a:rPr lang="en-US" sz="3100" b="1" i="1" dirty="0" smtClean="0">
                <a:solidFill>
                  <a:schemeClr val="accent5"/>
                </a:solidFill>
              </a:rPr>
              <a:t>What are you doing for Thanksgiving?</a:t>
            </a:r>
          </a:p>
          <a:p>
            <a:pPr lvl="2"/>
            <a:r>
              <a:rPr lang="en-US" sz="3100" b="1" i="1" dirty="0" smtClean="0">
                <a:solidFill>
                  <a:schemeClr val="accent5"/>
                </a:solidFill>
              </a:rPr>
              <a:t>Did you finish your essay?</a:t>
            </a:r>
          </a:p>
          <a:p>
            <a:pPr lvl="3">
              <a:buFont typeface="Wingdings" pitchFamily="2" charset="2"/>
              <a:buChar char="Ø"/>
            </a:pPr>
            <a:r>
              <a:rPr lang="en-US" sz="2700" b="1" i="1" dirty="0" smtClean="0"/>
              <a:t>The speaker is asking </a:t>
            </a:r>
            <a:r>
              <a:rPr lang="en-US" sz="2700" b="1" i="1" u="sng" dirty="0" smtClean="0"/>
              <a:t>QUESTIONS</a:t>
            </a:r>
          </a:p>
          <a:p>
            <a:pPr lvl="2"/>
            <a:endParaRPr lang="en-US" sz="2900" b="1" dirty="0"/>
          </a:p>
        </p:txBody>
      </p:sp>
      <p:pic>
        <p:nvPicPr>
          <p:cNvPr id="7170" name="Picture 2" descr="http://www.freeallimages.com/wp-content/uploads/2014/11/thanksgiving-clip-art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667000"/>
            <a:ext cx="2667000" cy="2151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478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524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Subjunctive Mood</a:t>
            </a:r>
            <a:endParaRPr lang="en-US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4953000"/>
          </a:xfrm>
        </p:spPr>
        <p:txBody>
          <a:bodyPr>
            <a:normAutofit/>
          </a:bodyPr>
          <a:lstStyle/>
          <a:p>
            <a:r>
              <a:rPr lang="en-US" sz="3000" b="1" dirty="0"/>
              <a:t>The </a:t>
            </a:r>
            <a:r>
              <a:rPr lang="en-US" sz="3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subjunctive </a:t>
            </a:r>
            <a:r>
              <a:rPr lang="en-US" sz="30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mood</a:t>
            </a:r>
            <a:r>
              <a:rPr lang="en-US" sz="3000" b="1" dirty="0"/>
              <a:t> is a category of verb forms that we use </a:t>
            </a:r>
            <a:r>
              <a:rPr lang="en-US" sz="30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</a:t>
            </a:r>
            <a:r>
              <a:rPr lang="en-US" sz="3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express things </a:t>
            </a:r>
            <a:r>
              <a:rPr lang="en-US" sz="30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 are not facts: wishes, </a:t>
            </a:r>
            <a:r>
              <a:rPr lang="en-US" sz="3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possibilities, or things that are uncertain</a:t>
            </a:r>
            <a:r>
              <a:rPr lang="en-US" sz="3000" b="1" dirty="0" smtClean="0"/>
              <a:t>.</a:t>
            </a:r>
          </a:p>
          <a:p>
            <a:r>
              <a:rPr lang="en-US" sz="3000" b="1" i="1" u="sng" dirty="0" smtClean="0">
                <a:solidFill>
                  <a:schemeClr val="accent5"/>
                </a:solidFill>
              </a:rPr>
              <a:t>Example:</a:t>
            </a:r>
          </a:p>
          <a:p>
            <a:pPr lvl="2"/>
            <a:r>
              <a:rPr lang="en-US" sz="3000" b="1" i="1" dirty="0">
                <a:solidFill>
                  <a:schemeClr val="accent5"/>
                </a:solidFill>
              </a:rPr>
              <a:t> </a:t>
            </a:r>
            <a:r>
              <a:rPr lang="en-US" sz="3000" b="1" i="1" dirty="0" smtClean="0">
                <a:solidFill>
                  <a:schemeClr val="accent5"/>
                </a:solidFill>
              </a:rPr>
              <a:t>“I wish I had some cheese.” </a:t>
            </a:r>
          </a:p>
          <a:p>
            <a:pPr lvl="3">
              <a:buFont typeface="Wingdings" pitchFamily="2" charset="2"/>
              <a:buChar char="Ø"/>
            </a:pPr>
            <a:r>
              <a:rPr lang="en-US" sz="3000" b="1" i="1" dirty="0" smtClean="0">
                <a:solidFill>
                  <a:schemeClr val="tx1"/>
                </a:solidFill>
              </a:rPr>
              <a:t>The mouse is making a </a:t>
            </a:r>
            <a:r>
              <a:rPr lang="en-US" sz="3000" b="1" i="1" u="sng" dirty="0" smtClean="0">
                <a:solidFill>
                  <a:schemeClr val="tx1"/>
                </a:solidFill>
              </a:rPr>
              <a:t>WISH</a:t>
            </a:r>
            <a:endParaRPr lang="en-US" sz="3000" b="1" i="1" u="sng" dirty="0">
              <a:solidFill>
                <a:schemeClr val="tx1"/>
              </a:solidFill>
            </a:endParaRPr>
          </a:p>
        </p:txBody>
      </p:sp>
      <p:pic>
        <p:nvPicPr>
          <p:cNvPr id="8198" name="Picture 6" descr="Subjunctive Moo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599" y="3349993"/>
            <a:ext cx="2362201" cy="2898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21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142</TotalTime>
  <Words>439</Words>
  <Application>Microsoft Office PowerPoint</Application>
  <PresentationFormat>On-screen Show (4:3)</PresentationFormat>
  <Paragraphs>135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Austin</vt:lpstr>
      <vt:lpstr>DO NOW! Define / Identify the Purpose of the Following Terms</vt:lpstr>
      <vt:lpstr>INDEPENDENT READING</vt:lpstr>
      <vt:lpstr>Verb Moods Review</vt:lpstr>
      <vt:lpstr>First of All, What is a Mood?</vt:lpstr>
      <vt:lpstr>Review the Moods</vt:lpstr>
      <vt:lpstr>Indicative Mood</vt:lpstr>
      <vt:lpstr>Imperative Mood</vt:lpstr>
      <vt:lpstr>Interrogative Mood</vt:lpstr>
      <vt:lpstr>Subjunctive Mood</vt:lpstr>
      <vt:lpstr>Conditional Mood</vt:lpstr>
      <vt:lpstr>Let’s Check Your Understanding!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Springboard  Page 114, Question 8</vt:lpstr>
      <vt:lpstr>On Your Own:</vt:lpstr>
      <vt:lpstr>Time to Trade…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NOW! Define / Identify the Purpose of the Following Terms</dc:title>
  <dc:creator>Shettle, Meghan</dc:creator>
  <cp:lastModifiedBy>Shettle, Meghan</cp:lastModifiedBy>
  <cp:revision>10</cp:revision>
  <dcterms:created xsi:type="dcterms:W3CDTF">2014-11-19T23:11:37Z</dcterms:created>
  <dcterms:modified xsi:type="dcterms:W3CDTF">2014-11-20T01:34:26Z</dcterms:modified>
</cp:coreProperties>
</file>